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
  </p:notesMasterIdLst>
  <p:handoutMasterIdLst>
    <p:handoutMasterId r:id="rId9"/>
  </p:handoutMasterIdLst>
  <p:sldIdLst>
    <p:sldId id="282" r:id="rId3"/>
    <p:sldId id="283" r:id="rId4"/>
    <p:sldId id="285" r:id="rId5"/>
    <p:sldId id="286" r:id="rId6"/>
    <p:sldId id="287" r:id="rId7"/>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0035" autoAdjust="0"/>
  </p:normalViewPr>
  <p:slideViewPr>
    <p:cSldViewPr>
      <p:cViewPr varScale="1">
        <p:scale>
          <a:sx n="58" d="100"/>
          <a:sy n="58" d="100"/>
        </p:scale>
        <p:origin x="283" y="53"/>
      </p:cViewPr>
      <p:guideLst/>
    </p:cSldViewPr>
  </p:slideViewPr>
  <p:notesTextViewPr>
    <p:cViewPr>
      <p:scale>
        <a:sx n="1" d="1"/>
        <a:sy n="1" d="1"/>
      </p:scale>
      <p:origin x="0" y="-658"/>
    </p:cViewPr>
  </p:notesText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43B91161-8FD7-445B-927D-7C9E1A250AAE}" type="datetimeFigureOut">
              <a:rPr lang="en-US" smtClean="0"/>
              <a:t>1/9/2018</a:t>
            </a:fld>
            <a:endParaRPr lang="en-US"/>
          </a:p>
        </p:txBody>
      </p:sp>
      <p:sp>
        <p:nvSpPr>
          <p:cNvPr id="4" name="Footer Placeholder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F1CCCBEA-30B3-4952-9282-0C36E98AE902}" type="slidenum">
              <a:rPr lang="en-US" smtClean="0"/>
              <a:t>‹#›</a:t>
            </a:fld>
            <a:endParaRPr lang="en-US"/>
          </a:p>
        </p:txBody>
      </p:sp>
    </p:spTree>
    <p:extLst>
      <p:ext uri="{BB962C8B-B14F-4D97-AF65-F5344CB8AC3E}">
        <p14:creationId xmlns:p14="http://schemas.microsoft.com/office/powerpoint/2010/main" val="420604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225A0B7B-D2D9-49A6-846A-754EBE5BB9D0}" type="datetimeFigureOut">
              <a:rPr lang="en-US" smtClean="0"/>
              <a:t>1/9/2018</a:t>
            </a:fld>
            <a:endParaRPr lang="en-US"/>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76EE93FC-2F22-4915-9D81-9DFB886E47CC}" type="slidenum">
              <a:rPr lang="en-US" smtClean="0"/>
              <a:t>‹#›</a:t>
            </a:fld>
            <a:endParaRPr lang="en-US"/>
          </a:p>
        </p:txBody>
      </p:sp>
    </p:spTree>
    <p:extLst>
      <p:ext uri="{BB962C8B-B14F-4D97-AF65-F5344CB8AC3E}">
        <p14:creationId xmlns:p14="http://schemas.microsoft.com/office/powerpoint/2010/main" val="339925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8. </a:t>
            </a:r>
            <a:r>
              <a:rPr lang="hu-HU" sz="1200" b="1" kern="1200" dirty="0" smtClean="0">
                <a:solidFill>
                  <a:schemeClr val="tx1"/>
                </a:solidFill>
                <a:effectLst/>
                <a:latin typeface="+mn-lt"/>
                <a:ea typeface="+mn-ea"/>
                <a:cs typeface="+mn-cs"/>
              </a:rPr>
              <a:t>ÉREZNI ISTEN KÖZELSÉGÉT</a:t>
            </a:r>
          </a:p>
          <a:p>
            <a:r>
              <a:rPr lang="en-GB" sz="1200" kern="1200" dirty="0" smtClean="0">
                <a:solidFill>
                  <a:schemeClr val="tx1"/>
                </a:solidFill>
                <a:effectLst/>
                <a:latin typeface="+mn-lt"/>
                <a:ea typeface="+mn-ea"/>
                <a:cs typeface="+mn-cs"/>
              </a:rPr>
              <a:t> </a:t>
            </a:r>
          </a:p>
          <a:p>
            <a:pPr>
              <a:spcAft>
                <a:spcPts val="0"/>
              </a:spcAft>
            </a:pPr>
            <a:r>
              <a:rPr lang="hu-HU" sz="1200" b="1" dirty="0" smtClean="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MIELŐTT ELKEZDITEK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Imádságos szívvel olvasd át az egész leckét, legalább kétszer!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Gyűjts össze minden anyagot, amire a foglalkozásokon minden szekcióban szükségetek lehet!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Dolgozzatok össze a csoport egyik tagjával és tervezzétek meg, ki, melyik szekciót fogja vezetni!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b="1" dirty="0" smtClean="0">
                <a:solidFill>
                  <a:srgbClr val="A8D08D"/>
                </a:solidFill>
                <a:effectLst/>
                <a:latin typeface="Tahoma" panose="020B0604030504040204" pitchFamily="34" charset="0"/>
                <a:ea typeface="Calibri" panose="020F0502020204030204" pitchFamily="34" charset="0"/>
                <a:cs typeface="Times New Roman" panose="02020603050405020304" pitchFamily="18" charset="0"/>
              </a:rPr>
              <a:t>SZEMÉLYES FELKÉSZÜLÉS A VEZETÉSRE: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Gondolj egy olyan helyzetre életedben, amikor valamilyen tevékenység közben tapasztaltad Isten hatalmát! Mennyire változott meg tőle az életed? Vagy arra gondolj, milyen mély változást hozott életedbe, amikor megpróbáltad gyakorolni az Istennel való közösséget.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Mindenképpen oszd meg ezt a tapasztalatodat a csoporttal, ha a Szentlélek indíttatását érzed rá! Ha nem, akkor is használd fel hatását a mai összejövetel vezetéséhez!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1</a:t>
            </a:fld>
            <a:endParaRPr lang="en-US"/>
          </a:p>
        </p:txBody>
      </p:sp>
    </p:spTree>
    <p:extLst>
      <p:ext uri="{BB962C8B-B14F-4D97-AF65-F5344CB8AC3E}">
        <p14:creationId xmlns:p14="http://schemas.microsoft.com/office/powerpoint/2010/main" val="134848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hu-HU" sz="1200" b="1" dirty="0" smtClean="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ÜDVÖZLÉS ÉS IMÁDSÁG (5</a:t>
            </a:r>
            <a:r>
              <a:rPr lang="hu-HU" sz="1200" b="1" baseline="0" dirty="0" smtClean="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 perc)</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Üdvözöld a csoportot!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Ellenőrizd, hogy mindenki magával hozta-e imanaplóját! Kérdezd meg, átnézte-e valaki az előző lecke igekutató feladatait. Találtak-e valami újat, amit megosztanának a többiekkel? Térjetek vissza az imanaplóba bejegyzett imakérésekre is, és foglaljátok bele az imádságba!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Akkor a legmegfelelőbb időt tölteni Istennel, amikor csendesek, nyugodtak vagyunk, és oda tudunk figyelni a Vele való kapcsolatra. Ő azonban mindig velünk van. Csodálatos módon meg tudja változtatni életünket, ha tudatában vagyunk folytonos jelenlétének!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Lawrence</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testvér szerzetes volt a XVII. században. Úgy érezte, hogy a kolostor rendje, az imádság, az istentisztelet és az elcsendesedés meghatározott rendje megnehezíti neki Isten imádatát. Elhatározta, hogy egész nap Isten közelében akar lenni. Más szóval, folyton emlékeztette magát rá, hogy Isten ott van mellette. Amikor felmossa a konyhát, amikor hajnali 4-kor a hideg kápolnában áll. Nemsokára sokkal közelebb érezte magához Istent, könnyebben imádkozott Hozzá és jobban értette az Úr hangját mindennapi teendői között is.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Mivel Isten mindnyájunkat másnak teremtett, egyesek csendességben tudják leginkább Őt dicsőíteni, míg mások tevékenységeik közben is, mert Isten sokszor a teendőink végzése közben is tanít bennünket önmagáról. Jó, ha minden nap töltünk időt csendességben Istennel, de Ő mindig mellettünk áll és bármelyik tevékenységünkben észrevehetjük jelenlétét.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2</a:t>
            </a:fld>
            <a:endParaRPr lang="en-US"/>
          </a:p>
        </p:txBody>
      </p:sp>
    </p:spTree>
    <p:extLst>
      <p:ext uri="{BB962C8B-B14F-4D97-AF65-F5344CB8AC3E}">
        <p14:creationId xmlns:p14="http://schemas.microsoft.com/office/powerpoint/2010/main" val="176332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dirty="0" smtClean="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BEMELEGÍTÉS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b="1"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Szükségünk lesz: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hu-HU" sz="1200" dirty="0" smtClean="0">
                <a:effectLst/>
                <a:latin typeface="Tahoma" panose="020B0604030504040204" pitchFamily="34" charset="0"/>
                <a:ea typeface="Calibri" panose="020F0502020204030204" pitchFamily="34" charset="0"/>
                <a:cs typeface="Tahoma" panose="020B0604030504040204" pitchFamily="34" charset="0"/>
              </a:rPr>
              <a:t>Kék és sárga színű kártyákra, egy-egy tevékenység megnevezésével (Készítsünk belőlük minimum a csoport létszámával megegyező számút előre! Mindenféle hétköznapi tevékenységek szerepeljenek rajtuk!) </a:t>
            </a:r>
            <a:endParaRPr lang="hu-HU" sz="1100" dirty="0" smtClean="0">
              <a:effectLst/>
              <a:latin typeface="Calibri" panose="020F0502020204030204" pitchFamily="34" charset="0"/>
              <a:ea typeface="Calibri" panose="020F0502020204030204" pitchFamily="34" charset="0"/>
              <a:cs typeface="Tahoma" panose="020B0604030504040204" pitchFamily="34"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Adjunk mindenkinek egy tevékenység-kártyát!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 társaság fele kéket, másik fel pedig sárgát kapjon!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Mindenki tartsa titokban, milyen tevékenység megnevezése szerepel a kártyáján! Ne mutassa meg és ne is mondja el senkinek!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Kérjük meg a kék kártyásokat, hogy mutogassák el azt a bizonyos tevékenységet.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Kérjük meg a sárga kártyásokat, keressenek valakit, aki ellenőrzi, hogy a megfelelő tevékenységet mutogatják-e el. Az illető lesz a párjuk a következő körben.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Szükségünk lesz: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hu-HU" sz="1200" dirty="0" smtClean="0">
                <a:effectLst/>
                <a:latin typeface="Tahoma" panose="020B0604030504040204" pitchFamily="34" charset="0"/>
                <a:ea typeface="Calibri" panose="020F0502020204030204" pitchFamily="34" charset="0"/>
                <a:cs typeface="Tahoma" panose="020B0604030504040204" pitchFamily="34" charset="0"/>
              </a:rPr>
              <a:t>papírra és ceruzára mindenki számára</a:t>
            </a:r>
            <a:endParaRPr lang="hu-HU" sz="1100" dirty="0" smtClean="0">
              <a:effectLst/>
              <a:latin typeface="Calibri" panose="020F0502020204030204" pitchFamily="34" charset="0"/>
              <a:ea typeface="Calibri" panose="020F0502020204030204" pitchFamily="34" charset="0"/>
              <a:cs typeface="Tahoma" panose="020B0604030504040204" pitchFamily="34"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Párokban dolgozzanak a lányok! Együtt gondolkodjanak el a kártyáikon szereplő tevékenységekről!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Soroljuk fel legalább öt módját, hogyan érezhetjük Isten jelenlétét e tevékenység közben.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Soroljunk fel öt dolgot, amit az isteni jellem kifejlesztéséről tanultunk mai foglalkozásunkon. </a:t>
            </a:r>
            <a:r>
              <a:rPr lang="hu-HU" sz="1200" dirty="0" err="1" smtClean="0">
                <a:effectLst/>
                <a:latin typeface="Tahoma" panose="020B0604030504040204" pitchFamily="34" charset="0"/>
                <a:ea typeface="Calibri" panose="020F0502020204030204" pitchFamily="34" charset="0"/>
                <a:cs typeface="Times New Roman" panose="02020603050405020304" pitchFamily="18" charset="0"/>
              </a:rPr>
              <a:t>Pl</a:t>
            </a: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tanulhattam belőle türelmet, alázatot, bátorságot, stb.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Álljunk készen megosztani ötleteinket a csoport többi tagjával is.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Kérdések a visszajelzéshez:</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Kérjük meg a csoportokat, mondják el, milyen tevékenységet kellett bemutatniuk, majd olvassák fel néhány ötletüket Isten közelségének megtapasztalásával kapcsolatban, melyek az előző gyakorlat során merültek fel bennük.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Miután mindegyik csoport megosztotta tapasztalatait, tegyük fel a következő kérdést: - Milyen új meglátásaitok vannak arról, hogy Isten a mindennapi tevékenységeink közben is szól hozzánk és tanít bennünket?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3</a:t>
            </a:fld>
            <a:endParaRPr lang="en-US"/>
          </a:p>
        </p:txBody>
      </p:sp>
    </p:spTree>
    <p:extLst>
      <p:ext uri="{BB962C8B-B14F-4D97-AF65-F5344CB8AC3E}">
        <p14:creationId xmlns:p14="http://schemas.microsoft.com/office/powerpoint/2010/main" val="76835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dirty="0" smtClean="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IGEKUTATÁS</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Szükségünk lesz:</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hu-HU" sz="1200" dirty="0" smtClean="0">
                <a:effectLst/>
                <a:latin typeface="Tahoma" panose="020B0604030504040204" pitchFamily="34" charset="0"/>
                <a:ea typeface="Calibri" panose="020F0502020204030204" pitchFamily="34" charset="0"/>
                <a:cs typeface="Tahoma" panose="020B0604030504040204" pitchFamily="34" charset="0"/>
              </a:rPr>
              <a:t>a 8. sz. feladatlapokra (Igekutatás A, B, C), elég egy lap csoportonként.</a:t>
            </a:r>
            <a:endParaRPr lang="hu-HU" sz="1100" dirty="0" smtClean="0">
              <a:effectLst/>
              <a:latin typeface="Calibri" panose="020F0502020204030204" pitchFamily="34" charset="0"/>
              <a:ea typeface="Calibri" panose="020F0502020204030204" pitchFamily="34" charset="0"/>
              <a:cs typeface="Tahoma" panose="020B0604030504040204" pitchFamily="34" charset="0"/>
            </a:endParaRPr>
          </a:p>
          <a:p>
            <a:pPr marL="342900" lvl="0" indent="-342900">
              <a:lnSpc>
                <a:spcPct val="107000"/>
              </a:lnSpc>
              <a:spcAft>
                <a:spcPts val="0"/>
              </a:spcAft>
              <a:buFont typeface="Symbol" panose="05050102010706020507" pitchFamily="18" charset="2"/>
              <a:buChar char=""/>
            </a:pPr>
            <a:r>
              <a:rPr lang="hu-HU" sz="1200" dirty="0" smtClean="0">
                <a:effectLst/>
                <a:latin typeface="Tahoma" panose="020B0604030504040204" pitchFamily="34" charset="0"/>
                <a:ea typeface="Calibri" panose="020F0502020204030204" pitchFamily="34" charset="0"/>
                <a:cs typeface="Tahoma" panose="020B0604030504040204" pitchFamily="34" charset="0"/>
              </a:rPr>
              <a:t>egy komplett tanulmányra (Igekutatás A, B, C) minden résztvevőnek, amit hazavihet </a:t>
            </a:r>
            <a:endParaRPr lang="hu-HU" sz="1100" dirty="0" smtClean="0">
              <a:effectLst/>
              <a:latin typeface="Calibri" panose="020F0502020204030204" pitchFamily="34" charset="0"/>
              <a:ea typeface="Calibri" panose="020F0502020204030204" pitchFamily="34" charset="0"/>
              <a:cs typeface="Tahoma" panose="020B0604030504040204" pitchFamily="34" charset="0"/>
            </a:endParaRPr>
          </a:p>
          <a:p>
            <a:pPr marL="342900" lvl="0" indent="-342900">
              <a:lnSpc>
                <a:spcPct val="107000"/>
              </a:lnSpc>
              <a:spcAft>
                <a:spcPts val="0"/>
              </a:spcAft>
              <a:buFont typeface="Symbol" panose="05050102010706020507" pitchFamily="18" charset="2"/>
              <a:buChar char=""/>
            </a:pPr>
            <a:r>
              <a:rPr lang="hu-HU" sz="1200" dirty="0" smtClean="0">
                <a:effectLst/>
                <a:latin typeface="Tahoma" panose="020B0604030504040204" pitchFamily="34" charset="0"/>
                <a:ea typeface="Calibri" panose="020F0502020204030204" pitchFamily="34" charset="0"/>
                <a:cs typeface="Tahoma" panose="020B0604030504040204" pitchFamily="34" charset="0"/>
              </a:rPr>
              <a:t>tollakra </a:t>
            </a:r>
            <a:endParaRPr lang="hu-HU" sz="1100" dirty="0" smtClean="0">
              <a:effectLst/>
              <a:latin typeface="Calibri" panose="020F0502020204030204" pitchFamily="34" charset="0"/>
              <a:ea typeface="Calibri" panose="020F0502020204030204" pitchFamily="34" charset="0"/>
              <a:cs typeface="Tahoma" panose="020B0604030504040204" pitchFamily="34" charset="0"/>
            </a:endParaRPr>
          </a:p>
          <a:p>
            <a:pPr marL="342900" lvl="0" indent="-342900">
              <a:lnSpc>
                <a:spcPct val="107000"/>
              </a:lnSpc>
              <a:spcAft>
                <a:spcPts val="800"/>
              </a:spcAft>
              <a:buFont typeface="Symbol" panose="05050102010706020507" pitchFamily="18" charset="2"/>
              <a:buChar char=""/>
            </a:pPr>
            <a:r>
              <a:rPr lang="hu-HU" sz="1200" dirty="0" smtClean="0">
                <a:effectLst/>
                <a:latin typeface="Tahoma" panose="020B0604030504040204" pitchFamily="34" charset="0"/>
                <a:ea typeface="Calibri" panose="020F0502020204030204" pitchFamily="34" charset="0"/>
                <a:cs typeface="Tahoma" panose="020B0604030504040204" pitchFamily="34" charset="0"/>
              </a:rPr>
              <a:t>nagyméretű öntapadó papírlapokra – legalább tíz darabra minden 4 fős csoportnak  </a:t>
            </a:r>
            <a:endParaRPr lang="hu-HU" sz="1100" dirty="0" smtClean="0">
              <a:effectLst/>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Kérjük meg a lányokat, hogy a bemelegítőben párt alkotók egy másik párral együtt alkossanak 4 fős csoportokat!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Adjunk minden újonnan alakult csoportnak 1 feladatlapot, A-t, B-t, vagy C-t.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Beszéljék meg az igeszakaszokat és gondolkodjanak el rajtuk.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Ezután írják le gondolataikat Isten közelségének megtapasztalásáról egy nagy öntapadó papírra.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Ismét együtt az egész csoport</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Szólítsuk fel a csoportokat különleges meglátásaik megosztására!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Ezután ragasszák körbe, a terem falára az öntapadó jegyzeteket, hogy a többiek is elolvashassák őket.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ahoma" panose="020B0604030504040204" pitchFamily="34" charset="0"/>
              <a:buChar char="-"/>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Adjunk mindenkinek egy példányt a teljes 8. sz. feladatlapból, hogy imanaplójába tegye.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4</a:t>
            </a:fld>
            <a:endParaRPr lang="en-US"/>
          </a:p>
        </p:txBody>
      </p:sp>
    </p:spTree>
    <p:extLst>
      <p:ext uri="{BB962C8B-B14F-4D97-AF65-F5344CB8AC3E}">
        <p14:creationId xmlns:p14="http://schemas.microsoft.com/office/powerpoint/2010/main" val="145773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hu-HU" sz="1200" b="1" dirty="0" smtClean="0">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KÜLÖNLEGES IMÁDSÁG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hu-HU" sz="1200" kern="1200" dirty="0" smtClean="0">
                <a:solidFill>
                  <a:srgbClr val="000000"/>
                </a:solidFill>
                <a:effectLst/>
                <a:latin typeface="Tahoma" panose="020B0604030504040204" pitchFamily="34" charset="0"/>
                <a:ea typeface="Times New Roman" panose="02020603050405020304" pitchFamily="18" charset="0"/>
              </a:rPr>
              <a:t>Mai záró imádságunkat előtt mindenki gyújtson meg egy gyertyát! Lehet egyszerű teamécses is. Rendezzük el őket szív, vagy kereszt alakzatba!   </a:t>
            </a:r>
            <a:endParaRPr lang="hu-HU" sz="1200" dirty="0" smtClean="0">
              <a:effectLst/>
              <a:latin typeface="Times New Roman" panose="02020603050405020304" pitchFamily="18" charset="0"/>
              <a:ea typeface="Times New Roman" panose="02020603050405020304" pitchFamily="18" charset="0"/>
            </a:endParaRPr>
          </a:p>
          <a:p>
            <a:pPr>
              <a:spcAft>
                <a:spcPts val="0"/>
              </a:spcAft>
            </a:pPr>
            <a:r>
              <a:rPr lang="hu-HU" sz="1200" kern="1200" dirty="0" smtClean="0">
                <a:solidFill>
                  <a:srgbClr val="000000"/>
                </a:solidFill>
                <a:effectLst/>
                <a:latin typeface="Tahoma" panose="020B0604030504040204" pitchFamily="34" charset="0"/>
                <a:ea typeface="Times New Roman" panose="02020603050405020304" pitchFamily="18" charset="0"/>
              </a:rPr>
              <a:t>Fejezzük ki hálánkat Istennek, amiért mindig velünk van, még ha nem is láthatjuk Őt!  </a:t>
            </a:r>
            <a:endParaRPr lang="hu-HU" sz="1200" dirty="0" smtClean="0">
              <a:effectLst/>
              <a:latin typeface="Times New Roman" panose="02020603050405020304" pitchFamily="18" charset="0"/>
              <a:ea typeface="Times New Roman" panose="02020603050405020304" pitchFamily="18" charset="0"/>
            </a:endParaRPr>
          </a:p>
          <a:p>
            <a:pPr>
              <a:lnSpc>
                <a:spcPct val="107000"/>
              </a:lnSpc>
              <a:spcAft>
                <a:spcPts val="80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Mindig legyenek konkrét imakéréseink is, amiket az imanaplóba is be lehet vezetni. Minden összejövetelen vissza fogunk </a:t>
            </a:r>
            <a:r>
              <a:rPr lang="hu-HU" sz="1200" smtClean="0">
                <a:effectLst/>
                <a:latin typeface="Tahoma" panose="020B0604030504040204" pitchFamily="34" charset="0"/>
                <a:ea typeface="Calibri" panose="020F0502020204030204" pitchFamily="34" charset="0"/>
                <a:cs typeface="Times New Roman" panose="02020603050405020304" pitchFamily="18" charset="0"/>
              </a:rPr>
              <a:t>térni rájuk.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Ez segít majd a lányoknak felismerni, hogy Isten megválaszolja az imákat és tudatosabban imádkozni olyasmikért, amiket túl gyakran természetesnek veszünk.</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u-HU" sz="1200" dirty="0" smtClean="0">
                <a:effectLst/>
                <a:latin typeface="Tahoma" panose="020B0604030504040204" pitchFamily="34" charset="0"/>
                <a:ea typeface="Calibri" panose="020F0502020204030204" pitchFamily="34" charset="0"/>
                <a:cs typeface="Times New Roman" panose="02020603050405020304" pitchFamily="18" charset="0"/>
              </a:rPr>
              <a: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5</a:t>
            </a:fld>
            <a:endParaRPr lang="en-US"/>
          </a:p>
        </p:txBody>
      </p:sp>
    </p:spTree>
    <p:extLst>
      <p:ext uri="{BB962C8B-B14F-4D97-AF65-F5344CB8AC3E}">
        <p14:creationId xmlns:p14="http://schemas.microsoft.com/office/powerpoint/2010/main" val="1445196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064" y="381001"/>
            <a:ext cx="2297475" cy="6477000"/>
          </a:xfrm>
          <a:prstGeom prst="rect">
            <a:avLst/>
          </a:prstGeom>
          <a:noFill/>
          <a:ln>
            <a:noFill/>
          </a:ln>
        </p:spPr>
      </p:pic>
      <p:sp>
        <p:nvSpPr>
          <p:cNvPr id="2" name="Title 1"/>
          <p:cNvSpPr>
            <a:spLocks noGrp="1"/>
          </p:cNvSpPr>
          <p:nvPr>
            <p:ph type="ctrTitle"/>
          </p:nvPr>
        </p:nvSpPr>
        <p:spPr>
          <a:xfrm>
            <a:off x="2894013" y="1524000"/>
            <a:ext cx="7543800" cy="2971800"/>
          </a:xfrm>
        </p:spPr>
        <p:txBody>
          <a:bodyPr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893939" y="4572000"/>
            <a:ext cx="7543874" cy="838200"/>
          </a:xfrm>
        </p:spPr>
        <p:txBody>
          <a:bodyPr>
            <a:normAutofit/>
          </a:bodyPr>
          <a:lstStyle>
            <a:lvl1pPr marL="0" indent="0" algn="l">
              <a:spcBef>
                <a:spcPts val="1200"/>
              </a:spcBef>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2120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685800" y="914400"/>
            <a:ext cx="2926080" cy="33528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4008120" y="914400"/>
            <a:ext cx="65836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4351867"/>
            <a:ext cx="2926080" cy="15917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275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Left 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696374" y="914400"/>
            <a:ext cx="74980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778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wo Pictures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69637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2"/>
          <p:cNvSpPr>
            <a:spLocks noGrp="1"/>
          </p:cNvSpPr>
          <p:nvPr>
            <p:ph type="pic" idx="10"/>
          </p:nvPr>
        </p:nvSpPr>
        <p:spPr>
          <a:xfrm>
            <a:off x="471973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52475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wo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4599139"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Picture Placeholder 2"/>
          <p:cNvSpPr>
            <a:spLocks noGrp="1"/>
          </p:cNvSpPr>
          <p:nvPr>
            <p:ph type="pic" idx="10"/>
          </p:nvPr>
        </p:nvSpPr>
        <p:spPr>
          <a:xfrm>
            <a:off x="5836920" y="914400"/>
            <a:ext cx="47548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55408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in and Wid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6" name="Picture Placeholder 2"/>
          <p:cNvSpPr>
            <a:spLocks noGrp="1"/>
          </p:cNvSpPr>
          <p:nvPr>
            <p:ph type="pic" idx="10"/>
          </p:nvPr>
        </p:nvSpPr>
        <p:spPr>
          <a:xfrm>
            <a:off x="4572000" y="914400"/>
            <a:ext cx="601980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Picture Placeholder 2"/>
          <p:cNvSpPr>
            <a:spLocks noGrp="1"/>
          </p:cNvSpPr>
          <p:nvPr>
            <p:ph type="pic" idx="11"/>
          </p:nvPr>
        </p:nvSpPr>
        <p:spPr>
          <a:xfrm>
            <a:off x="696374" y="914400"/>
            <a:ext cx="334222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28778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re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2960838"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p:cNvSpPr>
            <a:spLocks noGrp="1"/>
          </p:cNvSpPr>
          <p:nvPr>
            <p:ph type="pic" idx="11"/>
          </p:nvPr>
        </p:nvSpPr>
        <p:spPr>
          <a:xfrm>
            <a:off x="4162060" y="914400"/>
            <a:ext cx="2962235"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p:cNvSpPr>
            <a:spLocks noGrp="1"/>
          </p:cNvSpPr>
          <p:nvPr>
            <p:ph type="pic" idx="12"/>
          </p:nvPr>
        </p:nvSpPr>
        <p:spPr>
          <a:xfrm>
            <a:off x="7629144" y="914400"/>
            <a:ext cx="296265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568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2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0" y="228600"/>
            <a:ext cx="1752600" cy="6019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9800" y="228600"/>
            <a:ext cx="7353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468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flipH="1">
            <a:off x="0" y="1839686"/>
            <a:ext cx="2127580" cy="5029200"/>
          </a:xfrm>
          <a:prstGeom prst="rect">
            <a:avLst/>
          </a:prstGeom>
        </p:spPr>
      </p:pic>
      <p:sp>
        <p:nvSpPr>
          <p:cNvPr id="2" name="Title 1"/>
          <p:cNvSpPr>
            <a:spLocks noGrp="1"/>
          </p:cNvSpPr>
          <p:nvPr>
            <p:ph type="ctrTitle"/>
          </p:nvPr>
        </p:nvSpPr>
        <p:spPr>
          <a:xfrm>
            <a:off x="2438400" y="5447900"/>
            <a:ext cx="7315200" cy="6858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2438364" y="6172200"/>
            <a:ext cx="7315272" cy="457200"/>
          </a:xfrm>
        </p:spPr>
        <p:txBody>
          <a:bodyPr>
            <a:normAutofit/>
          </a:bodyPr>
          <a:lstStyle>
            <a:lvl1pPr marL="0" indent="0" algn="ctr">
              <a:spcBef>
                <a:spcPts val="0"/>
              </a:spcBef>
              <a:buNone/>
              <a:defRPr sz="1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4"/>
          <p:cNvSpPr>
            <a:spLocks noGrp="1"/>
          </p:cNvSpPr>
          <p:nvPr>
            <p:ph type="pic" sz="quarter" idx="10"/>
          </p:nvPr>
        </p:nvSpPr>
        <p:spPr>
          <a:xfrm>
            <a:off x="2346960" y="609600"/>
            <a:ext cx="7498080" cy="45720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lstStyle>
            <a:lvl1pPr marL="0" indent="0" algn="ctr">
              <a:buNone/>
              <a:defRPr/>
            </a:lvl1pPr>
          </a:lstStyle>
          <a:p>
            <a:r>
              <a:rPr lang="en-US"/>
              <a:t>Click icon to add picture</a:t>
            </a:r>
          </a:p>
        </p:txBody>
      </p:sp>
    </p:spTree>
    <p:extLst>
      <p:ext uri="{BB962C8B-B14F-4D97-AF65-F5344CB8AC3E}">
        <p14:creationId xmlns:p14="http://schemas.microsoft.com/office/powerpoint/2010/main" val="277386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061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4212" y="609600"/>
            <a:ext cx="2194564" cy="6376429"/>
          </a:xfrm>
          <a:prstGeom prst="rect">
            <a:avLst/>
          </a:prstGeom>
        </p:spPr>
      </p:pic>
      <p:sp>
        <p:nvSpPr>
          <p:cNvPr id="2" name="Title 1"/>
          <p:cNvSpPr>
            <a:spLocks noGrp="1"/>
          </p:cNvSpPr>
          <p:nvPr>
            <p:ph type="title"/>
          </p:nvPr>
        </p:nvSpPr>
        <p:spPr>
          <a:xfrm>
            <a:off x="2894013" y="1524000"/>
            <a:ext cx="7543800" cy="297180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2893939" y="4572000"/>
            <a:ext cx="7543874" cy="838200"/>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900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828800"/>
            <a:ext cx="448056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25640" y="1828800"/>
            <a:ext cx="448056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43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20980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9800" y="2805112"/>
            <a:ext cx="448056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02564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25640" y="2805112"/>
            <a:ext cx="448056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18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685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1559"/>
            <a:ext cx="12188977" cy="6854966"/>
          </a:xfrm>
          <a:prstGeom prst="rect">
            <a:avLst/>
          </a:prstGeom>
        </p:spPr>
      </p:pic>
    </p:spTree>
    <p:extLst>
      <p:ext uri="{BB962C8B-B14F-4D97-AF65-F5344CB8AC3E}">
        <p14:creationId xmlns:p14="http://schemas.microsoft.com/office/powerpoint/2010/main" val="71033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800100"/>
            <a:ext cx="7543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spcBef>
                <a:spcPts val="12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234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455612" y="762000"/>
            <a:ext cx="1405131" cy="5257811"/>
          </a:xfrm>
          <a:prstGeom prst="rect">
            <a:avLst/>
          </a:prstGeom>
        </p:spPr>
      </p:pic>
      <p:sp>
        <p:nvSpPr>
          <p:cNvPr id="2" name="Title Placeholder 1"/>
          <p:cNvSpPr>
            <a:spLocks noGrp="1"/>
          </p:cNvSpPr>
          <p:nvPr>
            <p:ph type="title"/>
          </p:nvPr>
        </p:nvSpPr>
        <p:spPr>
          <a:xfrm>
            <a:off x="2209800" y="228601"/>
            <a:ext cx="9296400" cy="1447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209800" y="1828798"/>
            <a:ext cx="9296400" cy="44196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600" y="6508899"/>
            <a:ext cx="1022543"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fld id="{5FB288E9-E6DD-423A-8DD3-CE3B7E6DE97A}" type="datetimeFigureOut">
              <a:rPr lang="en-US" smtClean="0"/>
              <a:pPr/>
              <a:t>1/9/2018</a:t>
            </a:fld>
            <a:endParaRPr lang="en-US"/>
          </a:p>
        </p:txBody>
      </p:sp>
      <p:sp>
        <p:nvSpPr>
          <p:cNvPr id="5" name="Footer Placeholder 4"/>
          <p:cNvSpPr>
            <a:spLocks noGrp="1"/>
          </p:cNvSpPr>
          <p:nvPr>
            <p:ph type="ftr" sz="quarter" idx="3"/>
          </p:nvPr>
        </p:nvSpPr>
        <p:spPr>
          <a:xfrm>
            <a:off x="2209800" y="6508899"/>
            <a:ext cx="9296400"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79412" y="6508899"/>
            <a:ext cx="457200" cy="21257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FB2EFC72-2998-470D-948F-F27143742797}" type="slidenum">
              <a:rPr lang="en-US" smtClean="0"/>
              <a:pPr/>
              <a:t>‹#›</a:t>
            </a:fld>
            <a:endParaRPr lang="en-US"/>
          </a:p>
        </p:txBody>
      </p:sp>
    </p:spTree>
    <p:extLst>
      <p:ext uri="{BB962C8B-B14F-4D97-AF65-F5344CB8AC3E}">
        <p14:creationId xmlns:p14="http://schemas.microsoft.com/office/powerpoint/2010/main" val="14693822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62" r:id="rId12"/>
    <p:sldLayoutId id="2147483663" r:id="rId13"/>
    <p:sldLayoutId id="2147483665" r:id="rId14"/>
    <p:sldLayoutId id="2147483664"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lumMod val="65000"/>
              <a:lumOff val="35000"/>
            </a:schemeClr>
          </a:solidFill>
          <a:latin typeface="+mn-lt"/>
          <a:ea typeface="+mn-ea"/>
          <a:cs typeface="+mn-cs"/>
        </a:defRPr>
      </a:lvl1pPr>
      <a:lvl2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lnSpc>
          <a:spcPct val="90000"/>
        </a:lnSpc>
        <a:spcBef>
          <a:spcPts val="8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11430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13716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6pPr>
      <a:lvl7pPr marL="1371600" indent="0" algn="l" defTabSz="914400" rtl="0" eaLnBrk="1" latinLnBrk="0" hangingPunct="1">
        <a:lnSpc>
          <a:spcPct val="90000"/>
        </a:lnSpc>
        <a:spcBef>
          <a:spcPts val="800"/>
        </a:spcBef>
        <a:buFont typeface="Arial" panose="020B0604020202020204" pitchFamily="34" charset="0"/>
        <a:buNone/>
        <a:defRPr sz="1400" kern="1200">
          <a:solidFill>
            <a:schemeClr val="tx1">
              <a:lumMod val="65000"/>
              <a:lumOff val="35000"/>
            </a:schemeClr>
          </a:solidFill>
          <a:latin typeface="+mn-lt"/>
          <a:ea typeface="+mn-ea"/>
          <a:cs typeface="+mn-cs"/>
        </a:defRPr>
      </a:lvl7pPr>
      <a:lvl8pPr marL="18288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8pPr>
      <a:lvl9pPr marL="2057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79576" y="5301208"/>
            <a:ext cx="7565464" cy="830997"/>
          </a:xfrm>
          <a:prstGeom prst="rect">
            <a:avLst/>
          </a:prstGeom>
          <a:noFill/>
        </p:spPr>
        <p:txBody>
          <a:bodyPr wrap="square" rtlCol="0">
            <a:spAutoFit/>
          </a:bodyPr>
          <a:lstStyle/>
          <a:p>
            <a:r>
              <a:rPr lang="en-GB" sz="2400" b="1" dirty="0" smtClean="0"/>
              <a:t>8</a:t>
            </a:r>
            <a:r>
              <a:rPr lang="hu-HU" sz="2400" b="1" dirty="0" smtClean="0"/>
              <a:t>.FOGLALKOZÁS</a:t>
            </a:r>
          </a:p>
          <a:p>
            <a:r>
              <a:rPr lang="en-GB" sz="2400" b="1" dirty="0" smtClean="0"/>
              <a:t> </a:t>
            </a:r>
            <a:r>
              <a:rPr lang="hu-HU" sz="2400" b="1" dirty="0" smtClean="0"/>
              <a:t>ÉREZNI ISTEN KÖZELSÉGÉT</a:t>
            </a:r>
            <a:endParaRPr lang="en-GB" sz="2400" b="1" dirty="0"/>
          </a:p>
        </p:txBody>
      </p:sp>
      <p:pic>
        <p:nvPicPr>
          <p:cNvPr id="3" name="Picture Placeholder 2"/>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t="19517" b="19517"/>
          <a:stretch>
            <a:fillRect/>
          </a:stretch>
        </p:blipFill>
        <p:spPr>
          <a:xfrm>
            <a:off x="2346960" y="609600"/>
            <a:ext cx="7315200" cy="4459785"/>
          </a:xfrm>
        </p:spPr>
      </p:pic>
    </p:spTree>
    <p:extLst>
      <p:ext uri="{BB962C8B-B14F-4D97-AF65-F5344CB8AC3E}">
        <p14:creationId xmlns:p14="http://schemas.microsoft.com/office/powerpoint/2010/main" val="201921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4400" b="1" dirty="0" smtClean="0"/>
              <a:t>Üdvözlés és imádság</a:t>
            </a:r>
            <a:endParaRPr lang="en-US" sz="4400" b="1" dirty="0"/>
          </a:p>
        </p:txBody>
      </p:sp>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8" name="Picture Placeholder 7"/>
          <p:cNvSpPr>
            <a:spLocks noGrp="1"/>
          </p:cNvSpPr>
          <p:nvPr>
            <p:ph type="pic" idx="1"/>
          </p:nvPr>
        </p:nvSpPr>
        <p:spPr/>
      </p:sp>
      <p:pic>
        <p:nvPicPr>
          <p:cNvPr id="1026" name="Picture 2" descr="Image result for welc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155" y="1700808"/>
            <a:ext cx="6482802" cy="36724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58216" y="5292027"/>
            <a:ext cx="612068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hu-HU"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Black" panose="020B0A04020102020204" pitchFamily="34" charset="0"/>
              </a:rPr>
              <a:t>és imádság</a:t>
            </a:r>
            <a:endPar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Black" panose="020B0A04020102020204" pitchFamily="34" charset="0"/>
            </a:endParaRPr>
          </a:p>
        </p:txBody>
      </p:sp>
    </p:spTree>
    <p:extLst>
      <p:ext uri="{BB962C8B-B14F-4D97-AF65-F5344CB8AC3E}">
        <p14:creationId xmlns:p14="http://schemas.microsoft.com/office/powerpoint/2010/main" val="29973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t>BEMELEGÍTÉS</a:t>
            </a:r>
            <a:endParaRPr lang="en-US" b="1" dirty="0"/>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9" name="Picture Placeholder 8"/>
          <p:cNvPicPr>
            <a:picLocks noGrp="1" noChangeAspect="1"/>
          </p:cNvPicPr>
          <p:nvPr>
            <p:ph type="pic" idx="10"/>
          </p:nvPr>
        </p:nvPicPr>
        <p:blipFill rotWithShape="1">
          <a:blip r:embed="rId3" cstate="screen">
            <a:extLst>
              <a:ext uri="{28A0092B-C50C-407E-A947-70E740481C1C}">
                <a14:useLocalDpi xmlns:a14="http://schemas.microsoft.com/office/drawing/2010/main" val="0"/>
              </a:ext>
            </a:extLst>
          </a:blip>
          <a:srcRect l="8416" t="430" r="45520" b="-430"/>
          <a:stretch/>
        </p:blipFill>
        <p:spPr>
          <a:xfrm>
            <a:off x="4719734" y="914400"/>
            <a:ext cx="3474720" cy="5029200"/>
          </a:xfrm>
        </p:spPr>
      </p:pic>
      <p:pic>
        <p:nvPicPr>
          <p:cNvPr id="7" name="Picture Placeholder 6"/>
          <p:cNvPicPr>
            <a:picLocks noGrp="1" noChangeAspect="1"/>
          </p:cNvPicPr>
          <p:nvPr>
            <p:ph type="pic" idx="1"/>
          </p:nvPr>
        </p:nvPicPr>
        <p:blipFill>
          <a:blip r:embed="rId4" cstate="screen">
            <a:extLst>
              <a:ext uri="{28A0092B-C50C-407E-A947-70E740481C1C}">
                <a14:useLocalDpi xmlns:a14="http://schemas.microsoft.com/office/drawing/2010/main" val="0"/>
              </a:ext>
            </a:extLst>
          </a:blip>
          <a:srcRect l="28147" r="28147"/>
          <a:stretch>
            <a:fillRect/>
          </a:stretch>
        </p:blipFill>
        <p:spPr/>
      </p:pic>
    </p:spTree>
    <p:extLst>
      <p:ext uri="{BB962C8B-B14F-4D97-AF65-F5344CB8AC3E}">
        <p14:creationId xmlns:p14="http://schemas.microsoft.com/office/powerpoint/2010/main" val="79487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40015" y="1988840"/>
            <a:ext cx="4197797" cy="3421360"/>
          </a:xfrm>
        </p:spPr>
        <p:txBody>
          <a:bodyPr/>
          <a:lstStyle/>
          <a:p>
            <a:r>
              <a:rPr lang="en-US" sz="3600" b="1" dirty="0"/>
              <a:t>W</a:t>
            </a:r>
            <a:r>
              <a:rPr lang="en-US" sz="4400" b="1" dirty="0"/>
              <a:t>ord Search</a:t>
            </a: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2495600" y="764704"/>
            <a:ext cx="7942212" cy="5048588"/>
          </a:xfrm>
          <a:prstGeom prst="rect">
            <a:avLst/>
          </a:prstGeom>
        </p:spPr>
      </p:pic>
      <p:sp>
        <p:nvSpPr>
          <p:cNvPr id="4" name="TextBox 3"/>
          <p:cNvSpPr txBox="1"/>
          <p:nvPr/>
        </p:nvSpPr>
        <p:spPr>
          <a:xfrm>
            <a:off x="6456040" y="3068960"/>
            <a:ext cx="3816424" cy="153888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GB" dirty="0"/>
          </a:p>
          <a:p>
            <a:pPr algn="ctr"/>
            <a:r>
              <a:rPr lang="hu-HU" sz="4000" b="1" dirty="0" smtClean="0"/>
              <a:t>IGEKUTATÁS</a:t>
            </a:r>
            <a:endParaRPr lang="en-GB" sz="4000" b="1" dirty="0"/>
          </a:p>
          <a:p>
            <a:endParaRPr lang="en-GB" dirty="0"/>
          </a:p>
          <a:p>
            <a:endParaRPr lang="en-GB" dirty="0"/>
          </a:p>
        </p:txBody>
      </p:sp>
    </p:spTree>
    <p:extLst>
      <p:ext uri="{BB962C8B-B14F-4D97-AF65-F5344CB8AC3E}">
        <p14:creationId xmlns:p14="http://schemas.microsoft.com/office/powerpoint/2010/main" val="328099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KÜLÖNLEGES IMÁDSÁG</a:t>
            </a:r>
            <a:endParaRPr lang="en-US" dirty="0"/>
          </a:p>
        </p:txBody>
      </p:sp>
      <p:pic>
        <p:nvPicPr>
          <p:cNvPr id="3" name="Picture 2" descr="Image result for cand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5680" y="1988840"/>
            <a:ext cx="6755904" cy="450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38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 Wedding 16x9">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colorWedding_16x9.potx" id="{D58A2463-0CA6-4FC5-9DE0-36068EFA8F51}" vid="{A2BB13D7-0A02-4505-8110-9455F5B96B23}"/>
    </a:ext>
  </a:extLst>
</a:theme>
</file>

<file path=ppt/theme/theme2.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D17F62-7DAD-4674-AAB4-FAEC48645B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Wedding photo album (Watercolor design, widescreen)</Template>
  <TotalTime>0</TotalTime>
  <Words>329</Words>
  <Application>Microsoft Office PowerPoint</Application>
  <PresentationFormat>Szélesvásznú</PresentationFormat>
  <Paragraphs>86</Paragraphs>
  <Slides>5</Slides>
  <Notes>5</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5</vt:i4>
      </vt:variant>
    </vt:vector>
  </HeadingPairs>
  <TitlesOfParts>
    <vt:vector size="14" baseType="lpstr">
      <vt:lpstr>Arial</vt:lpstr>
      <vt:lpstr>Arial Black</vt:lpstr>
      <vt:lpstr>Calibri</vt:lpstr>
      <vt:lpstr>Gabriola</vt:lpstr>
      <vt:lpstr>Palatino Linotype</vt:lpstr>
      <vt:lpstr>Symbol</vt:lpstr>
      <vt:lpstr>Tahoma</vt:lpstr>
      <vt:lpstr>Times New Roman</vt:lpstr>
      <vt:lpstr>Watercolor Wedding 16x9</vt:lpstr>
      <vt:lpstr>PowerPoint bemutató</vt:lpstr>
      <vt:lpstr>Üdvözlés és imádság</vt:lpstr>
      <vt:lpstr>BEMELEGÍTÉS</vt:lpstr>
      <vt:lpstr>PowerPoint bemutató</vt:lpstr>
      <vt:lpstr>KÜLÖNLEGES IMÁDSÁG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2016-12-08T16:38:52Z</dcterms:created>
  <dcterms:modified xsi:type="dcterms:W3CDTF">2018-01-09T18:43:18Z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TC038959009991</vt:lpwstr>
  </property>
</Properties>
</file>